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A5B"/>
    <a:srgbClr val="4A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 snapToGrid="0" snapToObjects="1">
      <p:cViewPr varScale="1">
        <p:scale>
          <a:sx n="113" d="100"/>
          <a:sy n="113" d="100"/>
        </p:scale>
        <p:origin x="-7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5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81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4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4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00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8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13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4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8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6">
                <a:lumMod val="75000"/>
              </a:schemeClr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D35F-0872-5043-BAE2-E6DB3C958BD1}" type="datetimeFigureOut">
              <a:rPr lang="fr-FR" smtClean="0"/>
              <a:t>26/02/17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B411-1F48-5042-8EEF-47DBB6C2C1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6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2 8"/>
          <p:cNvSpPr/>
          <p:nvPr/>
        </p:nvSpPr>
        <p:spPr>
          <a:xfrm>
            <a:off x="3618827" y="3214074"/>
            <a:ext cx="4933742" cy="327026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74052"/>
            <a:ext cx="7772400" cy="1470025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PIERRE BROSSOLETTE</a:t>
            </a:r>
            <a:endParaRPr lang="fr-FR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60947" y="4461492"/>
            <a:ext cx="4337605" cy="122225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Nina Schmitt</a:t>
            </a:r>
          </a:p>
          <a:p>
            <a:r>
              <a:rPr lang="fr-FR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fr-FR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M1C</a:t>
            </a:r>
            <a:endParaRPr lang="fr-FR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97181" y="1701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Brossole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9" y="3534005"/>
            <a:ext cx="1827117" cy="24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62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Étoile à 7 branches 19"/>
          <p:cNvSpPr/>
          <p:nvPr/>
        </p:nvSpPr>
        <p:spPr>
          <a:xfrm>
            <a:off x="457200" y="1224562"/>
            <a:ext cx="3435350" cy="1786719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0240" y="1859119"/>
            <a:ext cx="2686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4A0803"/>
                </a:solidFill>
              </a:rPr>
              <a:t>25 </a:t>
            </a:r>
            <a:r>
              <a:rPr lang="fr-FR" dirty="0">
                <a:solidFill>
                  <a:srgbClr val="4A0803"/>
                </a:solidFill>
              </a:rPr>
              <a:t>juin </a:t>
            </a:r>
            <a:r>
              <a:rPr lang="fr-FR" dirty="0" smtClean="0">
                <a:solidFill>
                  <a:srgbClr val="4A0803"/>
                </a:solidFill>
              </a:rPr>
              <a:t>1903 : naissance</a:t>
            </a:r>
            <a:r>
              <a:rPr lang="fr-FR" dirty="0" smtClean="0">
                <a:solidFill>
                  <a:srgbClr val="4A0803"/>
                </a:solidFill>
                <a:effectLst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4A0803"/>
                </a:solidFill>
              </a:rPr>
              <a:t>Fils de Léon Brossolette</a:t>
            </a:r>
            <a:endParaRPr lang="fr-FR" dirty="0">
              <a:solidFill>
                <a:srgbClr val="4A0803"/>
              </a:solidFill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4695774" y="2738132"/>
            <a:ext cx="4301467" cy="204886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chemin horizontal 21"/>
          <p:cNvSpPr/>
          <p:nvPr/>
        </p:nvSpPr>
        <p:spPr>
          <a:xfrm flipH="1">
            <a:off x="4144246" y="1472073"/>
            <a:ext cx="4644837" cy="123411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BIOGRAPHIE</a:t>
            </a:r>
            <a:endParaRPr lang="fr-FR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0" name="Espace réservé du contenu 9" descr="1908-1912-Famille-de-Leon-Brossolette-sa-femme-ses-filles-Marianne-et-Suzanne-et-Pier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32" r="-47532"/>
          <a:stretch>
            <a:fillRect/>
          </a:stretch>
        </p:blipFill>
        <p:spPr>
          <a:xfrm>
            <a:off x="-1619010" y="3580673"/>
            <a:ext cx="8229600" cy="3166839"/>
          </a:xfrm>
        </p:spPr>
      </p:pic>
      <p:sp>
        <p:nvSpPr>
          <p:cNvPr id="14" name="ZoneTexte 13"/>
          <p:cNvSpPr txBox="1"/>
          <p:nvPr/>
        </p:nvSpPr>
        <p:spPr>
          <a:xfrm>
            <a:off x="4202483" y="1782165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- 1922 : </a:t>
            </a:r>
            <a:r>
              <a:rPr lang="fr-FR" dirty="0" smtClean="0">
                <a:solidFill>
                  <a:srgbClr val="4A0803"/>
                </a:solidFill>
              </a:rPr>
              <a:t>Ecole </a:t>
            </a:r>
            <a:r>
              <a:rPr lang="fr-FR" dirty="0" smtClean="0">
                <a:solidFill>
                  <a:srgbClr val="4A0803"/>
                </a:solidFill>
              </a:rPr>
              <a:t>Normale </a:t>
            </a:r>
            <a:r>
              <a:rPr lang="fr-FR" dirty="0" smtClean="0">
                <a:solidFill>
                  <a:srgbClr val="4A0803"/>
                </a:solidFill>
              </a:rPr>
              <a:t>Supérieure : sortira 1er</a:t>
            </a:r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- Agrégé </a:t>
            </a:r>
            <a:r>
              <a:rPr lang="fr-FR" dirty="0" smtClean="0">
                <a:solidFill>
                  <a:srgbClr val="4A0803"/>
                </a:solidFill>
              </a:rPr>
              <a:t>d’Histoire : sortira 2cd</a:t>
            </a:r>
            <a:endParaRPr lang="fr-FR" dirty="0">
              <a:solidFill>
                <a:srgbClr val="4A080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28725" y="3383369"/>
            <a:ext cx="287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- 1926 épouse Gilberte Bruel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- 2 enfants : Anne et Claude</a:t>
            </a:r>
            <a:endParaRPr lang="fr-FR" dirty="0">
              <a:solidFill>
                <a:srgbClr val="4A0803"/>
              </a:solidFill>
            </a:endParaRPr>
          </a:p>
        </p:txBody>
      </p:sp>
      <p:sp>
        <p:nvSpPr>
          <p:cNvPr id="24" name="Soleil 23"/>
          <p:cNvSpPr/>
          <p:nvPr/>
        </p:nvSpPr>
        <p:spPr>
          <a:xfrm>
            <a:off x="4504142" y="4532053"/>
            <a:ext cx="4639858" cy="2139639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4A0803"/>
              </a:solidFill>
            </a:endParaRPr>
          </a:p>
          <a:p>
            <a:pPr algn="ctr"/>
            <a:endParaRPr lang="fr-FR" dirty="0" smtClean="0">
              <a:solidFill>
                <a:srgbClr val="4A0803"/>
              </a:solidFill>
            </a:endParaRPr>
          </a:p>
          <a:p>
            <a:pPr algn="ctr"/>
            <a:endParaRPr lang="fr-FR" dirty="0">
              <a:solidFill>
                <a:srgbClr val="4A0803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26835" y="5160304"/>
            <a:ext cx="3070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- Journaliste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Politicien socialiste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Radio</a:t>
            </a:r>
          </a:p>
        </p:txBody>
      </p:sp>
    </p:spTree>
    <p:extLst>
      <p:ext uri="{BB962C8B-B14F-4D97-AF65-F5344CB8AC3E}">
        <p14:creationId xmlns:p14="http://schemas.microsoft.com/office/powerpoint/2010/main" val="273008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age 9"/>
          <p:cNvSpPr/>
          <p:nvPr/>
        </p:nvSpPr>
        <p:spPr>
          <a:xfrm>
            <a:off x="4885190" y="1796380"/>
            <a:ext cx="4061520" cy="18240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SON RÔLE DANS LA </a:t>
            </a:r>
            <a:b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</a:br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SECONDE guerre mondiale</a:t>
            </a:r>
            <a:endParaRPr lang="fr-FR" dirty="0"/>
          </a:p>
        </p:txBody>
      </p:sp>
      <p:pic>
        <p:nvPicPr>
          <p:cNvPr id="4" name="Image 3" descr="Macintosh HD:Users:patschmitt:Desktop:france lib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5" y="1716491"/>
            <a:ext cx="445008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èche droite rayée 5"/>
          <p:cNvSpPr/>
          <p:nvPr/>
        </p:nvSpPr>
        <p:spPr>
          <a:xfrm rot="10800000">
            <a:off x="3605608" y="4525139"/>
            <a:ext cx="1146337" cy="46075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rayée 7"/>
          <p:cNvSpPr/>
          <p:nvPr/>
        </p:nvSpPr>
        <p:spPr>
          <a:xfrm>
            <a:off x="1029009" y="3411425"/>
            <a:ext cx="1146337" cy="46075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189404" y="2211443"/>
            <a:ext cx="379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- Allemagne «Invasion » : 10 mai 1940 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Pétain  « Armistice » : 22 juin 1940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</a:t>
            </a:r>
            <a:r>
              <a:rPr lang="fr-FR" dirty="0">
                <a:solidFill>
                  <a:srgbClr val="4A0803"/>
                </a:solidFill>
              </a:rPr>
              <a:t>De </a:t>
            </a:r>
            <a:r>
              <a:rPr lang="fr-FR" dirty="0" smtClean="0">
                <a:solidFill>
                  <a:srgbClr val="4A0803"/>
                </a:solidFill>
              </a:rPr>
              <a:t>Gaulle « Appel »: 18 juin 1940 </a:t>
            </a:r>
            <a:endParaRPr lang="fr-FR" dirty="0">
              <a:solidFill>
                <a:srgbClr val="4A0803"/>
              </a:solidFill>
            </a:endParaRPr>
          </a:p>
        </p:txBody>
      </p:sp>
      <p:pic>
        <p:nvPicPr>
          <p:cNvPr id="11" name="Image 10" descr="general-de-gaulle-19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903">
            <a:off x="7253659" y="4231007"/>
            <a:ext cx="1524000" cy="2051304"/>
          </a:xfrm>
          <a:prstGeom prst="rect">
            <a:avLst/>
          </a:prstGeom>
        </p:spPr>
      </p:pic>
      <p:pic>
        <p:nvPicPr>
          <p:cNvPr id="12" name="Image 11" descr="Péta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964">
            <a:off x="5468123" y="3872183"/>
            <a:ext cx="1235872" cy="16498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9372" y="2026777"/>
            <a:ext cx="75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800000"/>
                </a:solidFill>
              </a:rPr>
              <a:t>Sedan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 flipH="1">
            <a:off x="3023178" y="2041949"/>
            <a:ext cx="112387" cy="25450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20917687">
            <a:off x="5889023" y="5572705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Vichy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rot="648897">
            <a:off x="7170222" y="6289462"/>
            <a:ext cx="118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Résistance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880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LA RESISTANCE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2206" y="1600201"/>
            <a:ext cx="7954594" cy="2038330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/>
          </a:p>
        </p:txBody>
      </p:sp>
      <p:pic>
        <p:nvPicPr>
          <p:cNvPr id="4" name="Image 3" descr="librair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9" y="4290720"/>
            <a:ext cx="3118121" cy="23307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5931" y="1600201"/>
            <a:ext cx="793986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11 </a:t>
            </a:r>
            <a:r>
              <a:rPr lang="fr-FR" dirty="0">
                <a:solidFill>
                  <a:srgbClr val="4A0803"/>
                </a:solidFill>
              </a:rPr>
              <a:t>juillet 1940 : </a:t>
            </a:r>
            <a:r>
              <a:rPr lang="fr-FR" dirty="0" smtClean="0">
                <a:solidFill>
                  <a:srgbClr val="4A0803"/>
                </a:solidFill>
              </a:rPr>
              <a:t>décoré </a:t>
            </a:r>
            <a:r>
              <a:rPr lang="fr-FR" dirty="0">
                <a:solidFill>
                  <a:srgbClr val="4A0803"/>
                </a:solidFill>
              </a:rPr>
              <a:t>pour sa bravoure </a:t>
            </a:r>
            <a:endParaRPr lang="fr-FR" dirty="0" smtClean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S’oppose </a:t>
            </a:r>
            <a:r>
              <a:rPr lang="fr-FR" dirty="0">
                <a:solidFill>
                  <a:srgbClr val="4A0803"/>
                </a:solidFill>
              </a:rPr>
              <a:t>à Vichy et </a:t>
            </a:r>
            <a:r>
              <a:rPr lang="fr-FR" dirty="0" smtClean="0">
                <a:solidFill>
                  <a:srgbClr val="4A0803"/>
                </a:solidFill>
              </a:rPr>
              <a:t>entre </a:t>
            </a:r>
            <a:r>
              <a:rPr lang="fr-FR" dirty="0">
                <a:solidFill>
                  <a:srgbClr val="4A0803"/>
                </a:solidFill>
              </a:rPr>
              <a:t>dans différents groupes de Résistance de plus en plus importants  :  </a:t>
            </a:r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«</a:t>
            </a:r>
            <a:r>
              <a:rPr lang="fr-FR" dirty="0">
                <a:solidFill>
                  <a:srgbClr val="4A0803"/>
                </a:solidFill>
              </a:rPr>
              <a:t> Groupe du musée de l’homme » 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«</a:t>
            </a:r>
            <a:r>
              <a:rPr lang="fr-FR" dirty="0">
                <a:solidFill>
                  <a:srgbClr val="4A0803"/>
                </a:solidFill>
              </a:rPr>
              <a:t> Libération-Nord </a:t>
            </a:r>
            <a:r>
              <a:rPr lang="fr-FR" dirty="0" smtClean="0">
                <a:solidFill>
                  <a:srgbClr val="4A0803"/>
                </a:solidFill>
              </a:rPr>
              <a:t>»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«</a:t>
            </a:r>
            <a:r>
              <a:rPr lang="fr-FR" dirty="0">
                <a:solidFill>
                  <a:srgbClr val="4A0803"/>
                </a:solidFill>
              </a:rPr>
              <a:t> Organisation civile et militaire dans la zone occupée ». </a:t>
            </a:r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r>
              <a:rPr lang="fr-FR" dirty="0">
                <a:solidFill>
                  <a:srgbClr val="4A0803"/>
                </a:solidFill>
              </a:rPr>
              <a:t>Achète une librairie à Paris : lieu de réunion des Résistants</a:t>
            </a:r>
          </a:p>
          <a:p>
            <a:endParaRPr lang="fr-FR" dirty="0"/>
          </a:p>
        </p:txBody>
      </p:sp>
      <p:sp>
        <p:nvSpPr>
          <p:cNvPr id="7" name="Flèche vers la droite 6"/>
          <p:cNvSpPr/>
          <p:nvPr/>
        </p:nvSpPr>
        <p:spPr>
          <a:xfrm>
            <a:off x="319055" y="1739172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>
            <a:off x="319055" y="2269155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/>
          <p:cNvSpPr/>
          <p:nvPr/>
        </p:nvSpPr>
        <p:spPr>
          <a:xfrm>
            <a:off x="319055" y="3954772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24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8764" y="1021901"/>
            <a:ext cx="63088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A0803"/>
                </a:solidFill>
              </a:rPr>
              <a:t>Avril 1942 : </a:t>
            </a:r>
            <a:r>
              <a:rPr lang="fr-FR" dirty="0" smtClean="0">
                <a:solidFill>
                  <a:srgbClr val="4A0803"/>
                </a:solidFill>
              </a:rPr>
              <a:t>présente à De Gaulle à Londres </a:t>
            </a:r>
            <a:r>
              <a:rPr lang="fr-FR" dirty="0">
                <a:solidFill>
                  <a:srgbClr val="4A0803"/>
                </a:solidFill>
              </a:rPr>
              <a:t>en tant que chef de la Résistance. Travaille </a:t>
            </a:r>
            <a:r>
              <a:rPr lang="fr-FR" dirty="0" smtClean="0">
                <a:solidFill>
                  <a:srgbClr val="4A0803"/>
                </a:solidFill>
              </a:rPr>
              <a:t>alors pour </a:t>
            </a:r>
            <a:r>
              <a:rPr lang="fr-FR" dirty="0">
                <a:solidFill>
                  <a:srgbClr val="4A0803"/>
                </a:solidFill>
              </a:rPr>
              <a:t>« La France Libre </a:t>
            </a:r>
            <a:r>
              <a:rPr lang="fr-FR" dirty="0" smtClean="0">
                <a:solidFill>
                  <a:srgbClr val="4A0803"/>
                </a:solidFill>
              </a:rPr>
              <a:t>»</a:t>
            </a:r>
          </a:p>
          <a:p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Mai </a:t>
            </a:r>
            <a:r>
              <a:rPr lang="fr-FR" dirty="0">
                <a:solidFill>
                  <a:srgbClr val="4A0803"/>
                </a:solidFill>
              </a:rPr>
              <a:t>1942 : envoie sa famille à </a:t>
            </a:r>
            <a:r>
              <a:rPr lang="fr-FR" dirty="0" smtClean="0">
                <a:solidFill>
                  <a:srgbClr val="4A0803"/>
                </a:solidFill>
              </a:rPr>
              <a:t>Londres car trop de perquisitions</a:t>
            </a:r>
          </a:p>
          <a:p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1 </a:t>
            </a:r>
            <a:r>
              <a:rPr lang="fr-FR" dirty="0">
                <a:solidFill>
                  <a:srgbClr val="4A0803"/>
                </a:solidFill>
              </a:rPr>
              <a:t>octobre 1942 : </a:t>
            </a:r>
            <a:r>
              <a:rPr lang="fr-FR" dirty="0" smtClean="0">
                <a:solidFill>
                  <a:srgbClr val="4A0803"/>
                </a:solidFill>
              </a:rPr>
              <a:t>Opération «</a:t>
            </a:r>
            <a:r>
              <a:rPr lang="fr-FR" dirty="0">
                <a:solidFill>
                  <a:srgbClr val="4A0803"/>
                </a:solidFill>
              </a:rPr>
              <a:t> Arquebuse-Brumaire  » Union entre la Résistance intérieure et extérieure </a:t>
            </a:r>
            <a:endParaRPr lang="fr-FR" dirty="0" smtClean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Janvier </a:t>
            </a:r>
            <a:r>
              <a:rPr lang="fr-FR" dirty="0">
                <a:solidFill>
                  <a:srgbClr val="4A0803"/>
                </a:solidFill>
              </a:rPr>
              <a:t>1944 veut rejoindre Londres avec Émile </a:t>
            </a:r>
            <a:r>
              <a:rPr lang="fr-FR" dirty="0" err="1">
                <a:solidFill>
                  <a:srgbClr val="4A0803"/>
                </a:solidFill>
              </a:rPr>
              <a:t>Bollaert</a:t>
            </a:r>
            <a:r>
              <a:rPr lang="fr-FR" dirty="0">
                <a:solidFill>
                  <a:srgbClr val="4A0803"/>
                </a:solidFill>
              </a:rPr>
              <a:t> </a:t>
            </a:r>
          </a:p>
          <a:p>
            <a:r>
              <a:rPr lang="fr-FR" dirty="0">
                <a:solidFill>
                  <a:srgbClr val="4A0803"/>
                </a:solidFill>
              </a:rPr>
              <a:t>3 février 1944 : naufrage au large de l’île de Sein</a:t>
            </a: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</p:txBody>
      </p:sp>
      <p:pic>
        <p:nvPicPr>
          <p:cNvPr id="5" name="Image 4" descr="bat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576">
            <a:off x="5159768" y="3748041"/>
            <a:ext cx="3330907" cy="2514937"/>
          </a:xfrm>
          <a:prstGeom prst="rect">
            <a:avLst/>
          </a:prstGeom>
        </p:spPr>
      </p:pic>
      <p:sp>
        <p:nvSpPr>
          <p:cNvPr id="6" name="Flèche vers la droite 5"/>
          <p:cNvSpPr/>
          <p:nvPr/>
        </p:nvSpPr>
        <p:spPr>
          <a:xfrm>
            <a:off x="913758" y="1189960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919814" y="1971666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>
            <a:off x="912044" y="2550595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919814" y="3316699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bolla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238">
            <a:off x="1709653" y="4277550"/>
            <a:ext cx="1558358" cy="20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0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612" y="98668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Arrêté </a:t>
            </a:r>
            <a:r>
              <a:rPr lang="fr-FR" dirty="0">
                <a:solidFill>
                  <a:srgbClr val="4A0803"/>
                </a:solidFill>
              </a:rPr>
              <a:t>puis </a:t>
            </a:r>
            <a:r>
              <a:rPr lang="fr-FR" dirty="0" smtClean="0">
                <a:solidFill>
                  <a:srgbClr val="4A0803"/>
                </a:solidFill>
              </a:rPr>
              <a:t>transféré </a:t>
            </a:r>
            <a:r>
              <a:rPr lang="fr-FR" dirty="0">
                <a:solidFill>
                  <a:srgbClr val="4A0803"/>
                </a:solidFill>
              </a:rPr>
              <a:t>le 19 mars au quartier général de la Gestapo à Paris. </a:t>
            </a:r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endParaRPr lang="fr-FR" dirty="0" smtClean="0">
              <a:solidFill>
                <a:srgbClr val="4A0803"/>
              </a:solidFill>
            </a:endParaRPr>
          </a:p>
          <a:p>
            <a:endParaRPr lang="fr-FR" dirty="0">
              <a:solidFill>
                <a:srgbClr val="4A0803"/>
              </a:solidFill>
            </a:endParaRPr>
          </a:p>
          <a:p>
            <a:r>
              <a:rPr lang="fr-FR" dirty="0" smtClean="0">
                <a:solidFill>
                  <a:srgbClr val="4A0803"/>
                </a:solidFill>
              </a:rPr>
              <a:t>Meurt le 22 </a:t>
            </a:r>
            <a:r>
              <a:rPr lang="fr-FR" dirty="0">
                <a:solidFill>
                  <a:srgbClr val="4A0803"/>
                </a:solidFill>
              </a:rPr>
              <a:t>mars 1942 en se défenestrant sans avoir parlé malgré les tortures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1734917" y="1143715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droite 5"/>
          <p:cNvSpPr/>
          <p:nvPr/>
        </p:nvSpPr>
        <p:spPr>
          <a:xfrm>
            <a:off x="1734917" y="3584498"/>
            <a:ext cx="275006" cy="1373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gesta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34" y="1717674"/>
            <a:ext cx="2242108" cy="1729285"/>
          </a:xfrm>
          <a:prstGeom prst="rect">
            <a:avLst/>
          </a:prstGeom>
        </p:spPr>
      </p:pic>
      <p:pic>
        <p:nvPicPr>
          <p:cNvPr id="8" name="Image 7" descr="gesta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4" y="4401882"/>
            <a:ext cx="2883062" cy="19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DECORATIONS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dirty="0">
                <a:solidFill>
                  <a:srgbClr val="4A0803"/>
                </a:solidFill>
              </a:rPr>
              <a:t>Croix de guerre 1939-1945, le 11 juillet 1940, avec étoile de bronze.</a:t>
            </a:r>
          </a:p>
          <a:p>
            <a:pPr lvl="0"/>
            <a:r>
              <a:rPr lang="fr-FR" dirty="0">
                <a:solidFill>
                  <a:srgbClr val="4A0803"/>
                </a:solidFill>
              </a:rPr>
              <a:t>Compagnon de la Libération, décret du 17 octobre </a:t>
            </a:r>
            <a:r>
              <a:rPr lang="fr-FR" dirty="0" smtClean="0">
                <a:solidFill>
                  <a:srgbClr val="4A0803"/>
                </a:solidFill>
              </a:rPr>
              <a:t>1942 </a:t>
            </a:r>
            <a:r>
              <a:rPr lang="fr-FR" dirty="0">
                <a:solidFill>
                  <a:srgbClr val="4A0803"/>
                </a:solidFill>
              </a:rPr>
              <a:t>et nommé membre du conseil de l'ordre de la Libération.</a:t>
            </a:r>
          </a:p>
          <a:p>
            <a:pPr lvl="0"/>
            <a:r>
              <a:rPr lang="fr-FR" dirty="0">
                <a:solidFill>
                  <a:srgbClr val="4A0803"/>
                </a:solidFill>
              </a:rPr>
              <a:t>Médaille de la Résistance avec rosette, décret du 6 avril 1943, et </a:t>
            </a:r>
            <a:r>
              <a:rPr lang="fr-FR" dirty="0" smtClean="0">
                <a:solidFill>
                  <a:srgbClr val="4A0803"/>
                </a:solidFill>
              </a:rPr>
              <a:t>nommé </a:t>
            </a:r>
            <a:r>
              <a:rPr lang="fr-FR" dirty="0">
                <a:solidFill>
                  <a:srgbClr val="4A0803"/>
                </a:solidFill>
              </a:rPr>
              <a:t>parmi les quatre premiers membres de la Commission nationale de la médaille de la Résistance.</a:t>
            </a:r>
          </a:p>
          <a:p>
            <a:pPr lvl="0"/>
            <a:r>
              <a:rPr lang="fr-FR" dirty="0">
                <a:solidFill>
                  <a:srgbClr val="4A0803"/>
                </a:solidFill>
              </a:rPr>
              <a:t>Croix de guerre 1939-1945, le 25 mai 1943, avec palme de vermeil.</a:t>
            </a:r>
          </a:p>
          <a:p>
            <a:pPr lvl="0"/>
            <a:r>
              <a:rPr lang="fr-FR" dirty="0">
                <a:solidFill>
                  <a:srgbClr val="4A0803"/>
                </a:solidFill>
              </a:rPr>
              <a:t>Chevalier de la Légion d'honneur, décret du 19 avril 1945.</a:t>
            </a:r>
          </a:p>
          <a:p>
            <a:pPr lvl="0"/>
            <a:r>
              <a:rPr lang="fr-FR" dirty="0">
                <a:solidFill>
                  <a:srgbClr val="4A0803"/>
                </a:solidFill>
              </a:rPr>
              <a:t>Médaille commémorative de la guerre 1939-1945 avec agrafes « France » (campagne de 1940 dans les rangs du 5</a:t>
            </a:r>
            <a:r>
              <a:rPr lang="fr-FR" baseline="30000" dirty="0">
                <a:solidFill>
                  <a:srgbClr val="4A0803"/>
                </a:solidFill>
              </a:rPr>
              <a:t>e</a:t>
            </a:r>
            <a:r>
              <a:rPr lang="fr-FR" dirty="0">
                <a:solidFill>
                  <a:srgbClr val="4A0803"/>
                </a:solidFill>
              </a:rPr>
              <a:t> régiment d'infanterie) et « Libération » (action au sein de la Résistance).</a:t>
            </a:r>
          </a:p>
          <a:p>
            <a:pPr marL="0" indent="0">
              <a:buNone/>
            </a:pPr>
            <a:r>
              <a:rPr lang="fr-FR" dirty="0">
                <a:solidFill>
                  <a:srgbClr val="4A0803"/>
                </a:solidFill>
              </a:rPr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83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gue 6"/>
          <p:cNvSpPr/>
          <p:nvPr/>
        </p:nvSpPr>
        <p:spPr>
          <a:xfrm>
            <a:off x="1132632" y="3148922"/>
            <a:ext cx="6887317" cy="1802638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LE PANTHEON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01702" y="3384665"/>
            <a:ext cx="509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- Monument 5</a:t>
            </a:r>
            <a:r>
              <a:rPr lang="fr-FR" baseline="30000" dirty="0" smtClean="0">
                <a:solidFill>
                  <a:srgbClr val="4A0803"/>
                </a:solidFill>
              </a:rPr>
              <a:t>e</a:t>
            </a:r>
            <a:r>
              <a:rPr lang="fr-FR" dirty="0">
                <a:solidFill>
                  <a:srgbClr val="4A0803"/>
                </a:solidFill>
              </a:rPr>
              <a:t> arrondissement de Paris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- </a:t>
            </a:r>
            <a:r>
              <a:rPr lang="fr-FR" dirty="0">
                <a:solidFill>
                  <a:srgbClr val="4A0803"/>
                </a:solidFill>
              </a:rPr>
              <a:t>A</a:t>
            </a:r>
            <a:r>
              <a:rPr lang="fr-FR" dirty="0" smtClean="0">
                <a:solidFill>
                  <a:srgbClr val="4A0803"/>
                </a:solidFill>
              </a:rPr>
              <a:t>ccueil les cendres des </a:t>
            </a:r>
            <a:r>
              <a:rPr lang="fr-FR" dirty="0">
                <a:solidFill>
                  <a:srgbClr val="4A0803"/>
                </a:solidFill>
              </a:rPr>
              <a:t>grands personnages ayant marqués l'Histoire de France (Voltaire, Rousseau, </a:t>
            </a:r>
            <a:r>
              <a:rPr lang="fr-FR" dirty="0" smtClean="0">
                <a:solidFill>
                  <a:srgbClr val="4A0803"/>
                </a:solidFill>
              </a:rPr>
              <a:t>Victor Hugo</a:t>
            </a:r>
            <a:r>
              <a:rPr lang="fr-FR" dirty="0">
                <a:solidFill>
                  <a:srgbClr val="4A0803"/>
                </a:solidFill>
              </a:rPr>
              <a:t>, Jean Moulin</a:t>
            </a:r>
            <a:r>
              <a:rPr lang="is-IS" dirty="0">
                <a:solidFill>
                  <a:srgbClr val="4A0803"/>
                </a:solidFill>
              </a:rPr>
              <a:t>…</a:t>
            </a:r>
            <a:r>
              <a:rPr lang="is-IS" dirty="0" smtClean="0">
                <a:solidFill>
                  <a:srgbClr val="4A0803"/>
                </a:solidFill>
              </a:rPr>
              <a:t>) pour les honorer</a:t>
            </a:r>
            <a:endParaRPr lang="is-IS" dirty="0">
              <a:solidFill>
                <a:srgbClr val="4A0803"/>
              </a:solidFill>
            </a:endParaRPr>
          </a:p>
        </p:txBody>
      </p:sp>
      <p:pic>
        <p:nvPicPr>
          <p:cNvPr id="8" name="Image 7" descr="panthe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4" y="4900607"/>
            <a:ext cx="2928826" cy="1638190"/>
          </a:xfrm>
          <a:prstGeom prst="rect">
            <a:avLst/>
          </a:prstGeom>
        </p:spPr>
      </p:pic>
      <p:pic>
        <p:nvPicPr>
          <p:cNvPr id="9" name="Image 8" descr="pantheon 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97" y="1419998"/>
            <a:ext cx="2726182" cy="17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age 10"/>
          <p:cNvSpPr/>
          <p:nvPr/>
        </p:nvSpPr>
        <p:spPr>
          <a:xfrm>
            <a:off x="377543" y="4059185"/>
            <a:ext cx="8408933" cy="19363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clair 8"/>
          <p:cNvSpPr/>
          <p:nvPr/>
        </p:nvSpPr>
        <p:spPr>
          <a:xfrm>
            <a:off x="1470132" y="2978569"/>
            <a:ext cx="1046827" cy="108061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21569" y="29747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4A0803"/>
                </a:solidFill>
              </a:rPr>
              <a:t>En 2013, l'historienne Mona </a:t>
            </a:r>
            <a:r>
              <a:rPr lang="fr-FR" dirty="0" err="1">
                <a:solidFill>
                  <a:srgbClr val="4A0803"/>
                </a:solidFill>
              </a:rPr>
              <a:t>Ozouf</a:t>
            </a:r>
            <a:r>
              <a:rPr lang="fr-FR" dirty="0">
                <a:solidFill>
                  <a:srgbClr val="4A0803"/>
                </a:solidFill>
              </a:rPr>
              <a:t> </a:t>
            </a:r>
            <a:r>
              <a:rPr lang="fr-FR" dirty="0" smtClean="0">
                <a:solidFill>
                  <a:srgbClr val="4A0803"/>
                </a:solidFill>
              </a:rPr>
              <a:t>demande le </a:t>
            </a:r>
            <a:r>
              <a:rPr lang="fr-FR" dirty="0">
                <a:solidFill>
                  <a:srgbClr val="4A0803"/>
                </a:solidFill>
              </a:rPr>
              <a:t>transfert des cendres de Pierre Brossolette au Panthéon.</a:t>
            </a:r>
          </a:p>
        </p:txBody>
      </p:sp>
      <p:sp>
        <p:nvSpPr>
          <p:cNvPr id="8" name="Nuage 7"/>
          <p:cNvSpPr/>
          <p:nvPr/>
        </p:nvSpPr>
        <p:spPr>
          <a:xfrm>
            <a:off x="377544" y="1546061"/>
            <a:ext cx="6315280" cy="119730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0315" y="1683048"/>
            <a:ext cx="5825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4A0803"/>
                </a:solidFill>
              </a:rPr>
              <a:t>1964 : Jean Moulin héros de la Résistance entre au Panthéon et relègue Pierre Brossolette </a:t>
            </a:r>
            <a:r>
              <a:rPr lang="fr-FR" dirty="0">
                <a:solidFill>
                  <a:srgbClr val="4A0803"/>
                </a:solidFill>
              </a:rPr>
              <a:t>à une place de héros d'un </a:t>
            </a:r>
            <a:r>
              <a:rPr lang="fr-FR" dirty="0" smtClean="0">
                <a:solidFill>
                  <a:srgbClr val="4A0803"/>
                </a:solidFill>
              </a:rPr>
              <a:t>parti politique.</a:t>
            </a:r>
            <a:endParaRPr lang="fr-FR" dirty="0">
              <a:solidFill>
                <a:srgbClr val="4A080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0936" y="4702628"/>
            <a:ext cx="80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4A0803"/>
                </a:solidFill>
              </a:rPr>
              <a:t>27 mai </a:t>
            </a:r>
            <a:r>
              <a:rPr lang="fr-FR" dirty="0" smtClean="0">
                <a:solidFill>
                  <a:srgbClr val="4A0803"/>
                </a:solidFill>
              </a:rPr>
              <a:t>2015 : entrée de Pierre Brossolette au Panthéon, </a:t>
            </a:r>
            <a:r>
              <a:rPr lang="fr-FR" dirty="0">
                <a:solidFill>
                  <a:srgbClr val="4A0803"/>
                </a:solidFill>
              </a:rPr>
              <a:t>soit 71 ans après sa mort</a:t>
            </a:r>
            <a:r>
              <a:rPr lang="fr-FR" dirty="0" smtClean="0">
                <a:solidFill>
                  <a:srgbClr val="4A0803"/>
                </a:solidFill>
              </a:rPr>
              <a:t>. </a:t>
            </a:r>
          </a:p>
          <a:p>
            <a:r>
              <a:rPr lang="fr-FR" dirty="0" smtClean="0">
                <a:solidFill>
                  <a:srgbClr val="4A0803"/>
                </a:solidFill>
              </a:rPr>
              <a:t>Il est enfin reconnu comme héros de la Résistance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9410" y="909013"/>
            <a:ext cx="7652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Jean MOULIN/Pierre </a:t>
            </a:r>
            <a:r>
              <a:rPr lang="fr-FR" sz="32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brossolette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1249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</TotalTime>
  <Words>325</Words>
  <Application>Microsoft Macintosh PowerPoint</Application>
  <PresentationFormat>Présentation à l'écran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PIERRE BROSSOLETTE</vt:lpstr>
      <vt:lpstr>BIOGRAPHIE</vt:lpstr>
      <vt:lpstr>SON RÔLE DANS LA  SECONDE guerre mondiale</vt:lpstr>
      <vt:lpstr>LA RESISTANCE</vt:lpstr>
      <vt:lpstr>Présentation PowerPoint</vt:lpstr>
      <vt:lpstr>Présentation PowerPoint</vt:lpstr>
      <vt:lpstr>DECORATIONS</vt:lpstr>
      <vt:lpstr>LE PANTHEON</vt:lpstr>
      <vt:lpstr>Présentation PowerPoint</vt:lpstr>
    </vt:vector>
  </TitlesOfParts>
  <Company>Selarl Patrick SCHMITT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PIERRE BROSSOLETTE</dc:title>
  <dc:creator>Patrick SCHMITT</dc:creator>
  <cp:lastModifiedBy>Patrick SCHMITT</cp:lastModifiedBy>
  <cp:revision>43</cp:revision>
  <dcterms:created xsi:type="dcterms:W3CDTF">2017-02-09T16:42:54Z</dcterms:created>
  <dcterms:modified xsi:type="dcterms:W3CDTF">2017-02-26T09:21:01Z</dcterms:modified>
</cp:coreProperties>
</file>